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9"/>
    <p:sldId id="257" r:id="rId40"/>
    <p:sldId id="258" r:id="rId41"/>
    <p:sldId id="259" r:id="rId42"/>
    <p:sldId id="260" r:id="rId43"/>
    <p:sldId id="261" r:id="rId44"/>
    <p:sldId id="262" r:id="rId45"/>
    <p:sldId id="263" r:id="rId46"/>
    <p:sldId id="264" r:id="rId47"/>
    <p:sldId id="265" r:id="rId48"/>
    <p:sldId id="266" r:id="rId49"/>
    <p:sldId id="267" r:id="rId50"/>
    <p:sldId id="268" r:id="rId5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Bukhari Script" charset="1" panose="00000500000000000000"/>
      <p:regular r:id="rId11"/>
    </p:embeddedFont>
    <p:embeddedFont>
      <p:font typeface="DM Sans" charset="1" panose="00000000000000000000"/>
      <p:regular r:id="rId12"/>
    </p:embeddedFont>
    <p:embeddedFont>
      <p:font typeface="DM Sans Bold" charset="1" panose="00000000000000000000"/>
      <p:regular r:id="rId13"/>
    </p:embeddedFont>
    <p:embeddedFont>
      <p:font typeface="DM Sans Italics" charset="1" panose="00000000000000000000"/>
      <p:regular r:id="rId14"/>
    </p:embeddedFont>
    <p:embeddedFont>
      <p:font typeface="DM Sans Bold Italics" charset="1" panose="00000000000000000000"/>
      <p:regular r:id="rId15"/>
    </p:embeddedFont>
    <p:embeddedFont>
      <p:font typeface="เอฟซี แคนดี้" charset="1" panose="020B0500040200020003"/>
      <p:regular r:id="rId16"/>
    </p:embeddedFont>
    <p:embeddedFont>
      <p:font typeface="เอฟซี แคนดี้ Italics" charset="1" panose="020B0500040200020003"/>
      <p:regular r:id="rId17"/>
    </p:embeddedFont>
    <p:embeddedFont>
      <p:font typeface="Canva Sans" charset="1" panose="020B0503030501040103"/>
      <p:regular r:id="rId18"/>
    </p:embeddedFont>
    <p:embeddedFont>
      <p:font typeface="Canva Sans Bold" charset="1" panose="020B0803030501040103"/>
      <p:regular r:id="rId19"/>
    </p:embeddedFont>
    <p:embeddedFont>
      <p:font typeface="Canva Sans Italics" charset="1" panose="020B0503030501040103"/>
      <p:regular r:id="rId20"/>
    </p:embeddedFont>
    <p:embeddedFont>
      <p:font typeface="Canva Sans Bold Italics" charset="1" panose="020B0803030501040103"/>
      <p:regular r:id="rId21"/>
    </p:embeddedFont>
    <p:embeddedFont>
      <p:font typeface="Rokkitt" charset="1" panose="00000500000000000000"/>
      <p:regular r:id="rId22"/>
    </p:embeddedFont>
    <p:embeddedFont>
      <p:font typeface="Rokkitt Bold" charset="1" panose="00000800000000000000"/>
      <p:regular r:id="rId23"/>
    </p:embeddedFont>
    <p:embeddedFont>
      <p:font typeface="Rokkitt Thin" charset="1" panose="00000300000000000000"/>
      <p:regular r:id="rId24"/>
    </p:embeddedFont>
    <p:embeddedFont>
      <p:font typeface="Rokkitt Extra-Light" charset="1" panose="00000300000000000000"/>
      <p:regular r:id="rId25"/>
    </p:embeddedFont>
    <p:embeddedFont>
      <p:font typeface="Rokkitt Light" charset="1" panose="00000400000000000000"/>
      <p:regular r:id="rId26"/>
    </p:embeddedFont>
    <p:embeddedFont>
      <p:font typeface="Rokkitt Medium" charset="1" panose="00000600000000000000"/>
      <p:regular r:id="rId27"/>
    </p:embeddedFont>
    <p:embeddedFont>
      <p:font typeface="Rokkitt Semi-Bold" charset="1" panose="00000700000000000000"/>
      <p:regular r:id="rId28"/>
    </p:embeddedFont>
    <p:embeddedFont>
      <p:font typeface="Rokkitt Ultra-Bold" charset="1" panose="00000900000000000000"/>
      <p:regular r:id="rId29"/>
    </p:embeddedFont>
    <p:embeddedFont>
      <p:font typeface="Rokkitt Heavy" charset="1" panose="00000A00000000000000"/>
      <p:regular r:id="rId30"/>
    </p:embeddedFont>
    <p:embeddedFont>
      <p:font typeface="Faustina" charset="1" panose="00000500000000000000"/>
      <p:regular r:id="rId31"/>
    </p:embeddedFont>
    <p:embeddedFont>
      <p:font typeface="Faustina Bold" charset="1" panose="00000800000000000000"/>
      <p:regular r:id="rId32"/>
    </p:embeddedFont>
    <p:embeddedFont>
      <p:font typeface="Faustina Italics" charset="1" panose="00000500000000000000"/>
      <p:regular r:id="rId33"/>
    </p:embeddedFont>
    <p:embeddedFont>
      <p:font typeface="Faustina Bold Italics" charset="1" panose="00000800000000000000"/>
      <p:regular r:id="rId34"/>
    </p:embeddedFont>
    <p:embeddedFont>
      <p:font typeface="Faustina Medium" charset="1" panose="00000600000000000000"/>
      <p:regular r:id="rId35"/>
    </p:embeddedFont>
    <p:embeddedFont>
      <p:font typeface="Faustina Medium Italics" charset="1" panose="00000600000000000000"/>
      <p:regular r:id="rId36"/>
    </p:embeddedFont>
    <p:embeddedFont>
      <p:font typeface="Faustina Semi-Bold" charset="1" panose="00000700000000000000"/>
      <p:regular r:id="rId37"/>
    </p:embeddedFont>
    <p:embeddedFont>
      <p:font typeface="Faustina Semi-Bold Italics" charset="1" panose="0000070000000000000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slides/slide1.xml" Type="http://schemas.openxmlformats.org/officeDocument/2006/relationships/slide"/><Relationship Id="rId4" Target="theme/theme1.xml" Type="http://schemas.openxmlformats.org/officeDocument/2006/relationships/theme"/><Relationship Id="rId40" Target="slides/slide2.xml" Type="http://schemas.openxmlformats.org/officeDocument/2006/relationships/slide"/><Relationship Id="rId41" Target="slides/slide3.xml" Type="http://schemas.openxmlformats.org/officeDocument/2006/relationships/slide"/><Relationship Id="rId42" Target="slides/slide4.xml" Type="http://schemas.openxmlformats.org/officeDocument/2006/relationships/slide"/><Relationship Id="rId43" Target="slides/slide5.xml" Type="http://schemas.openxmlformats.org/officeDocument/2006/relationships/slide"/><Relationship Id="rId44" Target="slides/slide6.xml" Type="http://schemas.openxmlformats.org/officeDocument/2006/relationships/slide"/><Relationship Id="rId45" Target="slides/slide7.xml" Type="http://schemas.openxmlformats.org/officeDocument/2006/relationships/slide"/><Relationship Id="rId46" Target="slides/slide8.xml" Type="http://schemas.openxmlformats.org/officeDocument/2006/relationships/slide"/><Relationship Id="rId47" Target="slides/slide9.xml" Type="http://schemas.openxmlformats.org/officeDocument/2006/relationships/slide"/><Relationship Id="rId48" Target="slides/slide10.xml" Type="http://schemas.openxmlformats.org/officeDocument/2006/relationships/slide"/><Relationship Id="rId49" Target="slides/slide11.xml" Type="http://schemas.openxmlformats.org/officeDocument/2006/relationships/slide"/><Relationship Id="rId5" Target="tableStyles.xml" Type="http://schemas.openxmlformats.org/officeDocument/2006/relationships/tableStyles"/><Relationship Id="rId50" Target="slides/slide12.xml" Type="http://schemas.openxmlformats.org/officeDocument/2006/relationships/slide"/><Relationship Id="rId51"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8.png" Type="http://schemas.openxmlformats.org/officeDocument/2006/relationships/image"/><Relationship Id="rId5"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grpSp>
        <p:nvGrpSpPr>
          <p:cNvPr name="Group 3" id="3"/>
          <p:cNvGrpSpPr/>
          <p:nvPr/>
        </p:nvGrpSpPr>
        <p:grpSpPr>
          <a:xfrm rot="0">
            <a:off x="458087" y="0"/>
            <a:ext cx="805519" cy="1618267"/>
            <a:chOff x="0" y="0"/>
            <a:chExt cx="212153" cy="426210"/>
          </a:xfrm>
        </p:grpSpPr>
        <p:sp>
          <p:nvSpPr>
            <p:cNvPr name="Freeform 4" id="4"/>
            <p:cNvSpPr/>
            <p:nvPr/>
          </p:nvSpPr>
          <p:spPr>
            <a:xfrm flipH="false" flipV="false" rot="0">
              <a:off x="0" y="0"/>
              <a:ext cx="212153" cy="426210"/>
            </a:xfrm>
            <a:custGeom>
              <a:avLst/>
              <a:gdLst/>
              <a:ahLst/>
              <a:cxnLst/>
              <a:rect r="r" b="b" t="t" l="l"/>
              <a:pathLst>
                <a:path h="426210" w="212153">
                  <a:moveTo>
                    <a:pt x="0" y="0"/>
                  </a:moveTo>
                  <a:lnTo>
                    <a:pt x="212153" y="0"/>
                  </a:lnTo>
                  <a:lnTo>
                    <a:pt x="212153" y="426210"/>
                  </a:lnTo>
                  <a:lnTo>
                    <a:pt x="0" y="426210"/>
                  </a:lnTo>
                  <a:close/>
                </a:path>
              </a:pathLst>
            </a:custGeom>
            <a:solidFill>
              <a:srgbClr val="37C9EF"/>
            </a:solidFill>
          </p:spPr>
        </p:sp>
        <p:sp>
          <p:nvSpPr>
            <p:cNvPr name="TextBox 5" id="5"/>
            <p:cNvSpPr txBox="true"/>
            <p:nvPr/>
          </p:nvSpPr>
          <p:spPr>
            <a:xfrm>
              <a:off x="0" y="-47625"/>
              <a:ext cx="212153" cy="473835"/>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31975" y="8227389"/>
            <a:ext cx="805519" cy="2062007"/>
            <a:chOff x="0" y="0"/>
            <a:chExt cx="212153" cy="543080"/>
          </a:xfrm>
        </p:grpSpPr>
        <p:sp>
          <p:nvSpPr>
            <p:cNvPr name="Freeform 7" id="7"/>
            <p:cNvSpPr/>
            <p:nvPr/>
          </p:nvSpPr>
          <p:spPr>
            <a:xfrm flipH="false" flipV="false" rot="0">
              <a:off x="0" y="0"/>
              <a:ext cx="212153" cy="543080"/>
            </a:xfrm>
            <a:custGeom>
              <a:avLst/>
              <a:gdLst/>
              <a:ahLst/>
              <a:cxnLst/>
              <a:rect r="r" b="b" t="t" l="l"/>
              <a:pathLst>
                <a:path h="543080" w="212153">
                  <a:moveTo>
                    <a:pt x="0" y="0"/>
                  </a:moveTo>
                  <a:lnTo>
                    <a:pt x="212153" y="0"/>
                  </a:lnTo>
                  <a:lnTo>
                    <a:pt x="212153" y="543080"/>
                  </a:lnTo>
                  <a:lnTo>
                    <a:pt x="0" y="543080"/>
                  </a:lnTo>
                  <a:close/>
                </a:path>
              </a:pathLst>
            </a:custGeom>
            <a:solidFill>
              <a:srgbClr val="37C9EF"/>
            </a:solidFill>
          </p:spPr>
        </p:sp>
        <p:sp>
          <p:nvSpPr>
            <p:cNvPr name="TextBox 8" id="8"/>
            <p:cNvSpPr txBox="true"/>
            <p:nvPr/>
          </p:nvSpPr>
          <p:spPr>
            <a:xfrm>
              <a:off x="0" y="-47625"/>
              <a:ext cx="212153" cy="59070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546936" y="321005"/>
            <a:ext cx="976258" cy="976258"/>
          </a:xfrm>
          <a:custGeom>
            <a:avLst/>
            <a:gdLst/>
            <a:ahLst/>
            <a:cxnLst/>
            <a:rect r="r" b="b" t="t" l="l"/>
            <a:pathLst>
              <a:path h="976258" w="976258">
                <a:moveTo>
                  <a:pt x="0" y="0"/>
                </a:moveTo>
                <a:lnTo>
                  <a:pt x="976258" y="0"/>
                </a:lnTo>
                <a:lnTo>
                  <a:pt x="976258" y="976258"/>
                </a:lnTo>
                <a:lnTo>
                  <a:pt x="0" y="976258"/>
                </a:lnTo>
                <a:lnTo>
                  <a:pt x="0" y="0"/>
                </a:lnTo>
                <a:close/>
              </a:path>
            </a:pathLst>
          </a:custGeom>
          <a:blipFill>
            <a:blip r:embed="rId3"/>
            <a:stretch>
              <a:fillRect l="0" t="0" r="0" b="0"/>
            </a:stretch>
          </a:blipFill>
        </p:spPr>
      </p:sp>
      <p:sp>
        <p:nvSpPr>
          <p:cNvPr name="Freeform 10" id="10"/>
          <p:cNvSpPr/>
          <p:nvPr/>
        </p:nvSpPr>
        <p:spPr>
          <a:xfrm flipH="false" flipV="false" rot="0">
            <a:off x="10836088" y="1618267"/>
            <a:ext cx="6423212" cy="6913337"/>
          </a:xfrm>
          <a:custGeom>
            <a:avLst/>
            <a:gdLst/>
            <a:ahLst/>
            <a:cxnLst/>
            <a:rect r="r" b="b" t="t" l="l"/>
            <a:pathLst>
              <a:path h="6913337" w="6423212">
                <a:moveTo>
                  <a:pt x="0" y="0"/>
                </a:moveTo>
                <a:lnTo>
                  <a:pt x="6423212" y="0"/>
                </a:lnTo>
                <a:lnTo>
                  <a:pt x="6423212" y="6913337"/>
                </a:lnTo>
                <a:lnTo>
                  <a:pt x="0" y="6913337"/>
                </a:lnTo>
                <a:lnTo>
                  <a:pt x="0" y="0"/>
                </a:lnTo>
                <a:close/>
              </a:path>
            </a:pathLst>
          </a:custGeom>
          <a:blipFill>
            <a:blip r:embed="rId4"/>
            <a:stretch>
              <a:fillRect l="0" t="0" r="0" b="0"/>
            </a:stretch>
          </a:blipFill>
        </p:spPr>
      </p:sp>
      <p:sp>
        <p:nvSpPr>
          <p:cNvPr name="TextBox 11" id="11"/>
          <p:cNvSpPr txBox="true"/>
          <p:nvPr/>
        </p:nvSpPr>
        <p:spPr>
          <a:xfrm rot="0">
            <a:off x="1717675" y="2024860"/>
            <a:ext cx="5621866" cy="970576"/>
          </a:xfrm>
          <a:prstGeom prst="rect">
            <a:avLst/>
          </a:prstGeom>
        </p:spPr>
        <p:txBody>
          <a:bodyPr anchor="t" rtlCol="false" tIns="0" lIns="0" bIns="0" rIns="0">
            <a:spAutoFit/>
          </a:bodyPr>
          <a:lstStyle/>
          <a:p>
            <a:pPr>
              <a:lnSpc>
                <a:spcPts val="7928"/>
              </a:lnSpc>
              <a:spcBef>
                <a:spcPct val="0"/>
              </a:spcBef>
            </a:pPr>
            <a:r>
              <a:rPr lang="en-US" sz="5663">
                <a:solidFill>
                  <a:srgbClr val="000000"/>
                </a:solidFill>
                <a:latin typeface="Canva Sans Bold"/>
              </a:rPr>
              <a:t>SERVO MOTOR</a:t>
            </a:r>
          </a:p>
        </p:txBody>
      </p:sp>
      <p:sp>
        <p:nvSpPr>
          <p:cNvPr name="TextBox 12" id="12"/>
          <p:cNvSpPr txBox="true"/>
          <p:nvPr/>
        </p:nvSpPr>
        <p:spPr>
          <a:xfrm rot="0">
            <a:off x="1717675" y="5295307"/>
            <a:ext cx="5295443" cy="2713244"/>
          </a:xfrm>
          <a:prstGeom prst="rect">
            <a:avLst/>
          </a:prstGeom>
        </p:spPr>
        <p:txBody>
          <a:bodyPr anchor="t" rtlCol="false" tIns="0" lIns="0" bIns="0" rIns="0">
            <a:spAutoFit/>
          </a:bodyPr>
          <a:lstStyle/>
          <a:p>
            <a:pPr>
              <a:lnSpc>
                <a:spcPts val="4276"/>
              </a:lnSpc>
            </a:pPr>
            <a:r>
              <a:rPr lang="en-US" sz="3054">
                <a:solidFill>
                  <a:srgbClr val="2A0947"/>
                </a:solidFill>
                <a:latin typeface="Rokkitt Medium"/>
              </a:rPr>
              <a:t>Nhóm 7:</a:t>
            </a:r>
          </a:p>
          <a:p>
            <a:pPr>
              <a:lnSpc>
                <a:spcPts val="4276"/>
              </a:lnSpc>
            </a:pPr>
            <a:r>
              <a:rPr lang="en-US" sz="3054">
                <a:solidFill>
                  <a:srgbClr val="2A0947"/>
                </a:solidFill>
                <a:latin typeface="Rokkitt Medium"/>
              </a:rPr>
              <a:t>Trần Đình Văn</a:t>
            </a:r>
          </a:p>
          <a:p>
            <a:pPr>
              <a:lnSpc>
                <a:spcPts val="4276"/>
              </a:lnSpc>
            </a:pPr>
            <a:r>
              <a:rPr lang="en-US" sz="3054">
                <a:solidFill>
                  <a:srgbClr val="2A0947"/>
                </a:solidFill>
                <a:latin typeface="Rokkitt Medium"/>
              </a:rPr>
              <a:t>Trần Thị Kim Tiến</a:t>
            </a:r>
          </a:p>
          <a:p>
            <a:pPr>
              <a:lnSpc>
                <a:spcPts val="4276"/>
              </a:lnSpc>
            </a:pPr>
            <a:r>
              <a:rPr lang="en-US" sz="3054">
                <a:solidFill>
                  <a:srgbClr val="2A0947"/>
                </a:solidFill>
                <a:latin typeface="Rokkitt Medium"/>
              </a:rPr>
              <a:t>Nguyễn Minh Nhật</a:t>
            </a:r>
          </a:p>
          <a:p>
            <a:pPr>
              <a:lnSpc>
                <a:spcPts val="4276"/>
              </a:lnSpc>
              <a:spcBef>
                <a:spcPct val="0"/>
              </a:spcBef>
            </a:pPr>
            <a:r>
              <a:rPr lang="en-US" sz="3054">
                <a:solidFill>
                  <a:srgbClr val="2A0947"/>
                </a:solidFill>
                <a:latin typeface="Rokkitt Medium"/>
              </a:rPr>
              <a:t>Huỳnh Duy Tin</a:t>
            </a:r>
          </a:p>
        </p:txBody>
      </p:sp>
      <p:sp>
        <p:nvSpPr>
          <p:cNvPr name="TextBox 13" id="13"/>
          <p:cNvSpPr txBox="true"/>
          <p:nvPr/>
        </p:nvSpPr>
        <p:spPr>
          <a:xfrm rot="0">
            <a:off x="1717675" y="3076575"/>
            <a:ext cx="6197365" cy="970576"/>
          </a:xfrm>
          <a:prstGeom prst="rect">
            <a:avLst/>
          </a:prstGeom>
        </p:spPr>
        <p:txBody>
          <a:bodyPr anchor="t" rtlCol="false" tIns="0" lIns="0" bIns="0" rIns="0">
            <a:spAutoFit/>
          </a:bodyPr>
          <a:lstStyle/>
          <a:p>
            <a:pPr>
              <a:lnSpc>
                <a:spcPts val="7928"/>
              </a:lnSpc>
              <a:spcBef>
                <a:spcPct val="0"/>
              </a:spcBef>
            </a:pPr>
            <a:r>
              <a:rPr lang="en-US" sz="5663">
                <a:solidFill>
                  <a:srgbClr val="000000"/>
                </a:solidFill>
                <a:latin typeface="Canva Sans Bold"/>
              </a:rPr>
              <a:t>ĐỘNG CƠ SERVO</a:t>
            </a:r>
          </a:p>
        </p:txBody>
      </p:sp>
      <p:sp>
        <p:nvSpPr>
          <p:cNvPr name="TextBox 14" id="14"/>
          <p:cNvSpPr txBox="true"/>
          <p:nvPr/>
        </p:nvSpPr>
        <p:spPr>
          <a:xfrm rot="0">
            <a:off x="2637494" y="522026"/>
            <a:ext cx="5751046" cy="515509"/>
          </a:xfrm>
          <a:prstGeom prst="rect">
            <a:avLst/>
          </a:prstGeom>
        </p:spPr>
        <p:txBody>
          <a:bodyPr anchor="t" rtlCol="false" tIns="0" lIns="0" bIns="0" rIns="0">
            <a:spAutoFit/>
          </a:bodyPr>
          <a:lstStyle/>
          <a:p>
            <a:pPr>
              <a:lnSpc>
                <a:spcPts val="4136"/>
              </a:lnSpc>
              <a:spcBef>
                <a:spcPct val="0"/>
              </a:spcBef>
            </a:pPr>
            <a:r>
              <a:rPr lang="en-US" sz="2954">
                <a:solidFill>
                  <a:srgbClr val="2A0947"/>
                </a:solidFill>
                <a:latin typeface="Rokkitt Semi-Bold"/>
              </a:rPr>
              <a:t>ĐẠI HỌC BÁCH KHOA ĐÀ NẴNG</a:t>
            </a:r>
          </a:p>
        </p:txBody>
      </p:sp>
      <p:sp>
        <p:nvSpPr>
          <p:cNvPr name="TextBox 15" id="15"/>
          <p:cNvSpPr txBox="true"/>
          <p:nvPr/>
        </p:nvSpPr>
        <p:spPr>
          <a:xfrm rot="0">
            <a:off x="1717675" y="4534925"/>
            <a:ext cx="6670865" cy="541544"/>
          </a:xfrm>
          <a:prstGeom prst="rect">
            <a:avLst/>
          </a:prstGeom>
        </p:spPr>
        <p:txBody>
          <a:bodyPr anchor="t" rtlCol="false" tIns="0" lIns="0" bIns="0" rIns="0">
            <a:spAutoFit/>
          </a:bodyPr>
          <a:lstStyle/>
          <a:p>
            <a:pPr>
              <a:lnSpc>
                <a:spcPts val="4276"/>
              </a:lnSpc>
              <a:spcBef>
                <a:spcPct val="0"/>
              </a:spcBef>
            </a:pPr>
            <a:r>
              <a:rPr lang="en-US" sz="3054">
                <a:solidFill>
                  <a:srgbClr val="2A0947"/>
                </a:solidFill>
                <a:latin typeface="Rokkitt Medium"/>
              </a:rPr>
              <a:t>Giảng viên: TS. Bùi Thị Thanh Thanh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Freeform 3" id="3"/>
          <p:cNvSpPr/>
          <p:nvPr/>
        </p:nvSpPr>
        <p:spPr>
          <a:xfrm flipH="false" flipV="false" rot="0">
            <a:off x="13439803" y="5525780"/>
            <a:ext cx="3819497" cy="4096055"/>
          </a:xfrm>
          <a:custGeom>
            <a:avLst/>
            <a:gdLst/>
            <a:ahLst/>
            <a:cxnLst/>
            <a:rect r="r" b="b" t="t" l="l"/>
            <a:pathLst>
              <a:path h="4096055" w="3819497">
                <a:moveTo>
                  <a:pt x="0" y="0"/>
                </a:moveTo>
                <a:lnTo>
                  <a:pt x="3819497" y="0"/>
                </a:lnTo>
                <a:lnTo>
                  <a:pt x="3819497" y="4096055"/>
                </a:lnTo>
                <a:lnTo>
                  <a:pt x="0" y="4096055"/>
                </a:lnTo>
                <a:lnTo>
                  <a:pt x="0" y="0"/>
                </a:lnTo>
                <a:close/>
              </a:path>
            </a:pathLst>
          </a:custGeom>
          <a:blipFill>
            <a:blip r:embed="rId3"/>
            <a:stretch>
              <a:fillRect l="0" t="0" r="0" b="0"/>
            </a:stretch>
          </a:blipFill>
        </p:spPr>
      </p:sp>
      <p:sp>
        <p:nvSpPr>
          <p:cNvPr name="Freeform 4" id="4"/>
          <p:cNvSpPr/>
          <p:nvPr/>
        </p:nvSpPr>
        <p:spPr>
          <a:xfrm flipH="false" flipV="false" rot="0">
            <a:off x="13285519" y="760516"/>
            <a:ext cx="4583563" cy="3642547"/>
          </a:xfrm>
          <a:custGeom>
            <a:avLst/>
            <a:gdLst/>
            <a:ahLst/>
            <a:cxnLst/>
            <a:rect r="r" b="b" t="t" l="l"/>
            <a:pathLst>
              <a:path h="3642547" w="4583563">
                <a:moveTo>
                  <a:pt x="0" y="0"/>
                </a:moveTo>
                <a:lnTo>
                  <a:pt x="4583563" y="0"/>
                </a:lnTo>
                <a:lnTo>
                  <a:pt x="4583563" y="3642547"/>
                </a:lnTo>
                <a:lnTo>
                  <a:pt x="0" y="3642547"/>
                </a:lnTo>
                <a:lnTo>
                  <a:pt x="0" y="0"/>
                </a:lnTo>
                <a:close/>
              </a:path>
            </a:pathLst>
          </a:custGeom>
          <a:blipFill>
            <a:blip r:embed="rId4"/>
            <a:stretch>
              <a:fillRect l="-840" t="0" r="-840" b="0"/>
            </a:stretch>
          </a:blipFill>
        </p:spPr>
      </p:sp>
      <p:sp>
        <p:nvSpPr>
          <p:cNvPr name="Freeform 5" id="5"/>
          <p:cNvSpPr/>
          <p:nvPr/>
        </p:nvSpPr>
        <p:spPr>
          <a:xfrm flipH="false" flipV="false" rot="0">
            <a:off x="8309713" y="2842927"/>
            <a:ext cx="4574396" cy="4601147"/>
          </a:xfrm>
          <a:custGeom>
            <a:avLst/>
            <a:gdLst/>
            <a:ahLst/>
            <a:cxnLst/>
            <a:rect r="r" b="b" t="t" l="l"/>
            <a:pathLst>
              <a:path h="4601147" w="4574396">
                <a:moveTo>
                  <a:pt x="0" y="0"/>
                </a:moveTo>
                <a:lnTo>
                  <a:pt x="4574395" y="0"/>
                </a:lnTo>
                <a:lnTo>
                  <a:pt x="4574395" y="4601146"/>
                </a:lnTo>
                <a:lnTo>
                  <a:pt x="0" y="4601146"/>
                </a:lnTo>
                <a:lnTo>
                  <a:pt x="0" y="0"/>
                </a:lnTo>
                <a:close/>
              </a:path>
            </a:pathLst>
          </a:custGeom>
          <a:blipFill>
            <a:blip r:embed="rId5"/>
            <a:stretch>
              <a:fillRect l="0" t="0" r="0" b="0"/>
            </a:stretch>
          </a:blipFill>
        </p:spPr>
      </p:sp>
      <p:sp>
        <p:nvSpPr>
          <p:cNvPr name="TextBox 6" id="6"/>
          <p:cNvSpPr txBox="true"/>
          <p:nvPr/>
        </p:nvSpPr>
        <p:spPr>
          <a:xfrm rot="0">
            <a:off x="1028700" y="687385"/>
            <a:ext cx="6726444" cy="720731"/>
          </a:xfrm>
          <a:prstGeom prst="rect">
            <a:avLst/>
          </a:prstGeom>
        </p:spPr>
        <p:txBody>
          <a:bodyPr anchor="t" rtlCol="false" tIns="0" lIns="0" bIns="0" rIns="0">
            <a:spAutoFit/>
          </a:bodyPr>
          <a:lstStyle/>
          <a:p>
            <a:pPr>
              <a:lnSpc>
                <a:spcPts val="5500"/>
              </a:lnSpc>
            </a:pPr>
            <a:r>
              <a:rPr lang="en-US" sz="5000">
                <a:solidFill>
                  <a:srgbClr val="003A49"/>
                </a:solidFill>
                <a:latin typeface="DM Sans Bold"/>
              </a:rPr>
              <a:t>Linh kiện</a:t>
            </a:r>
          </a:p>
        </p:txBody>
      </p:sp>
      <p:sp>
        <p:nvSpPr>
          <p:cNvPr name="TextBox 7" id="7"/>
          <p:cNvSpPr txBox="true"/>
          <p:nvPr/>
        </p:nvSpPr>
        <p:spPr>
          <a:xfrm rot="0">
            <a:off x="1028700" y="2345249"/>
            <a:ext cx="8806890" cy="501656"/>
          </a:xfrm>
          <a:prstGeom prst="rect">
            <a:avLst/>
          </a:prstGeom>
        </p:spPr>
        <p:txBody>
          <a:bodyPr anchor="t" rtlCol="false" tIns="0" lIns="0" bIns="0" rIns="0">
            <a:spAutoFit/>
          </a:bodyPr>
          <a:lstStyle/>
          <a:p>
            <a:pPr>
              <a:lnSpc>
                <a:spcPts val="3850"/>
              </a:lnSpc>
            </a:pPr>
            <a:r>
              <a:rPr lang="en-US" sz="3500">
                <a:solidFill>
                  <a:srgbClr val="000000"/>
                </a:solidFill>
                <a:latin typeface="Faustina Medium"/>
              </a:rPr>
              <a:t>DFRobot UNO R3 board và cáp USB x 1</a:t>
            </a:r>
          </a:p>
        </p:txBody>
      </p:sp>
      <p:sp>
        <p:nvSpPr>
          <p:cNvPr name="TextBox 8" id="8"/>
          <p:cNvSpPr txBox="true"/>
          <p:nvPr/>
        </p:nvSpPr>
        <p:spPr>
          <a:xfrm rot="0">
            <a:off x="1028700" y="4146756"/>
            <a:ext cx="8806890" cy="501656"/>
          </a:xfrm>
          <a:prstGeom prst="rect">
            <a:avLst/>
          </a:prstGeom>
        </p:spPr>
        <p:txBody>
          <a:bodyPr anchor="t" rtlCol="false" tIns="0" lIns="0" bIns="0" rIns="0">
            <a:spAutoFit/>
          </a:bodyPr>
          <a:lstStyle/>
          <a:p>
            <a:pPr>
              <a:lnSpc>
                <a:spcPts val="3850"/>
              </a:lnSpc>
            </a:pPr>
            <a:r>
              <a:rPr lang="en-US" sz="3500">
                <a:solidFill>
                  <a:srgbClr val="000000"/>
                </a:solidFill>
                <a:latin typeface="Faustina Medium"/>
              </a:rPr>
              <a:t>Động cơ servo x 1</a:t>
            </a:r>
          </a:p>
        </p:txBody>
      </p:sp>
      <p:sp>
        <p:nvSpPr>
          <p:cNvPr name="TextBox 9" id="9"/>
          <p:cNvSpPr txBox="true"/>
          <p:nvPr/>
        </p:nvSpPr>
        <p:spPr>
          <a:xfrm rot="0">
            <a:off x="1028700" y="5048462"/>
            <a:ext cx="8806890" cy="501656"/>
          </a:xfrm>
          <a:prstGeom prst="rect">
            <a:avLst/>
          </a:prstGeom>
        </p:spPr>
        <p:txBody>
          <a:bodyPr anchor="t" rtlCol="false" tIns="0" lIns="0" bIns="0" rIns="0">
            <a:spAutoFit/>
          </a:bodyPr>
          <a:lstStyle/>
          <a:p>
            <a:pPr>
              <a:lnSpc>
                <a:spcPts val="3850"/>
              </a:lnSpc>
            </a:pPr>
            <a:r>
              <a:rPr lang="en-US" sz="3500">
                <a:solidFill>
                  <a:srgbClr val="000000"/>
                </a:solidFill>
                <a:latin typeface="Faustina Medium"/>
              </a:rPr>
              <a:t>Dây nối x n</a:t>
            </a:r>
          </a:p>
        </p:txBody>
      </p:sp>
      <p:sp>
        <p:nvSpPr>
          <p:cNvPr name="TextBox 10" id="10"/>
          <p:cNvSpPr txBox="true"/>
          <p:nvPr/>
        </p:nvSpPr>
        <p:spPr>
          <a:xfrm rot="0">
            <a:off x="1028700" y="3245050"/>
            <a:ext cx="8806890" cy="501656"/>
          </a:xfrm>
          <a:prstGeom prst="rect">
            <a:avLst/>
          </a:prstGeom>
        </p:spPr>
        <p:txBody>
          <a:bodyPr anchor="t" rtlCol="false" tIns="0" lIns="0" bIns="0" rIns="0">
            <a:spAutoFit/>
          </a:bodyPr>
          <a:lstStyle/>
          <a:p>
            <a:pPr>
              <a:lnSpc>
                <a:spcPts val="3850"/>
              </a:lnSpc>
            </a:pPr>
            <a:r>
              <a:rPr lang="en-US" sz="3500">
                <a:solidFill>
                  <a:srgbClr val="000000"/>
                </a:solidFill>
                <a:latin typeface="Faustina Medium"/>
              </a:rPr>
              <a:t>Cảm biến chiết áp 10K x 1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Freeform 3" id="3"/>
          <p:cNvSpPr/>
          <p:nvPr/>
        </p:nvSpPr>
        <p:spPr>
          <a:xfrm flipH="false" flipV="false" rot="0">
            <a:off x="1518779" y="1899431"/>
            <a:ext cx="15178802" cy="7164688"/>
          </a:xfrm>
          <a:custGeom>
            <a:avLst/>
            <a:gdLst/>
            <a:ahLst/>
            <a:cxnLst/>
            <a:rect r="r" b="b" t="t" l="l"/>
            <a:pathLst>
              <a:path h="7164688" w="15178802">
                <a:moveTo>
                  <a:pt x="0" y="0"/>
                </a:moveTo>
                <a:lnTo>
                  <a:pt x="15178802" y="0"/>
                </a:lnTo>
                <a:lnTo>
                  <a:pt x="15178802" y="7164688"/>
                </a:lnTo>
                <a:lnTo>
                  <a:pt x="0" y="7164688"/>
                </a:lnTo>
                <a:lnTo>
                  <a:pt x="0" y="0"/>
                </a:lnTo>
                <a:close/>
              </a:path>
            </a:pathLst>
          </a:custGeom>
          <a:blipFill>
            <a:blip r:embed="rId3"/>
            <a:stretch>
              <a:fillRect l="-7502" t="0" r="-10491" b="-10536"/>
            </a:stretch>
          </a:blipFill>
        </p:spPr>
      </p:sp>
      <p:sp>
        <p:nvSpPr>
          <p:cNvPr name="TextBox 4" id="4"/>
          <p:cNvSpPr txBox="true"/>
          <p:nvPr/>
        </p:nvSpPr>
        <p:spPr>
          <a:xfrm rot="0">
            <a:off x="921450" y="723897"/>
            <a:ext cx="4733723" cy="720731"/>
          </a:xfrm>
          <a:prstGeom prst="rect">
            <a:avLst/>
          </a:prstGeom>
        </p:spPr>
        <p:txBody>
          <a:bodyPr anchor="t" rtlCol="false" tIns="0" lIns="0" bIns="0" rIns="0">
            <a:spAutoFit/>
          </a:bodyPr>
          <a:lstStyle/>
          <a:p>
            <a:pPr>
              <a:lnSpc>
                <a:spcPts val="5500"/>
              </a:lnSpc>
            </a:pPr>
            <a:r>
              <a:rPr lang="en-US" sz="5000">
                <a:solidFill>
                  <a:srgbClr val="003A49"/>
                </a:solidFill>
                <a:latin typeface="DM Sans Bold"/>
              </a:rPr>
              <a:t>Cách lắp mạch</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Freeform 3" id="3"/>
          <p:cNvSpPr/>
          <p:nvPr/>
        </p:nvSpPr>
        <p:spPr>
          <a:xfrm flipH="false" flipV="false" rot="0">
            <a:off x="2269434" y="1464196"/>
            <a:ext cx="13749133" cy="8005007"/>
          </a:xfrm>
          <a:custGeom>
            <a:avLst/>
            <a:gdLst/>
            <a:ahLst/>
            <a:cxnLst/>
            <a:rect r="r" b="b" t="t" l="l"/>
            <a:pathLst>
              <a:path h="8005007" w="13749133">
                <a:moveTo>
                  <a:pt x="0" y="0"/>
                </a:moveTo>
                <a:lnTo>
                  <a:pt x="13749132" y="0"/>
                </a:lnTo>
                <a:lnTo>
                  <a:pt x="13749132" y="8005007"/>
                </a:lnTo>
                <a:lnTo>
                  <a:pt x="0" y="8005007"/>
                </a:lnTo>
                <a:lnTo>
                  <a:pt x="0" y="0"/>
                </a:lnTo>
                <a:close/>
              </a:path>
            </a:pathLst>
          </a:custGeom>
          <a:blipFill>
            <a:blip r:embed="rId3"/>
            <a:stretch>
              <a:fillRect l="-1844" t="-3564" r="-1729" b="-3366"/>
            </a:stretch>
          </a:blipFill>
        </p:spPr>
      </p:sp>
      <p:sp>
        <p:nvSpPr>
          <p:cNvPr name="TextBox 4" id="4"/>
          <p:cNvSpPr txBox="true"/>
          <p:nvPr/>
        </p:nvSpPr>
        <p:spPr>
          <a:xfrm rot="0">
            <a:off x="8324817" y="380994"/>
            <a:ext cx="1638367" cy="647706"/>
          </a:xfrm>
          <a:prstGeom prst="rect">
            <a:avLst/>
          </a:prstGeom>
        </p:spPr>
        <p:txBody>
          <a:bodyPr anchor="t" rtlCol="false" tIns="0" lIns="0" bIns="0" rIns="0">
            <a:spAutoFit/>
          </a:bodyPr>
          <a:lstStyle/>
          <a:p>
            <a:pPr>
              <a:lnSpc>
                <a:spcPts val="4950"/>
              </a:lnSpc>
            </a:pPr>
            <a:r>
              <a:rPr lang="en-US" sz="4500">
                <a:solidFill>
                  <a:srgbClr val="003A49"/>
                </a:solidFill>
                <a:latin typeface="DM Sans Bold"/>
              </a:rPr>
              <a:t>Code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Freeform 3" id="3"/>
          <p:cNvSpPr/>
          <p:nvPr/>
        </p:nvSpPr>
        <p:spPr>
          <a:xfrm flipH="false" flipV="false" rot="0">
            <a:off x="14328560" y="9140348"/>
            <a:ext cx="5861480" cy="2293304"/>
          </a:xfrm>
          <a:custGeom>
            <a:avLst/>
            <a:gdLst/>
            <a:ahLst/>
            <a:cxnLst/>
            <a:rect r="r" b="b" t="t" l="l"/>
            <a:pathLst>
              <a:path h="2293304" w="5861480">
                <a:moveTo>
                  <a:pt x="0" y="0"/>
                </a:moveTo>
                <a:lnTo>
                  <a:pt x="5861480" y="0"/>
                </a:lnTo>
                <a:lnTo>
                  <a:pt x="5861480" y="2293304"/>
                </a:lnTo>
                <a:lnTo>
                  <a:pt x="0" y="22933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997168" y="-1146652"/>
            <a:ext cx="5861480" cy="2293304"/>
          </a:xfrm>
          <a:custGeom>
            <a:avLst/>
            <a:gdLst/>
            <a:ahLst/>
            <a:cxnLst/>
            <a:rect r="r" b="b" t="t" l="l"/>
            <a:pathLst>
              <a:path h="2293304" w="5861480">
                <a:moveTo>
                  <a:pt x="0" y="0"/>
                </a:moveTo>
                <a:lnTo>
                  <a:pt x="5861481" y="0"/>
                </a:lnTo>
                <a:lnTo>
                  <a:pt x="5861481" y="2293304"/>
                </a:lnTo>
                <a:lnTo>
                  <a:pt x="0" y="22933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747714">
            <a:off x="16233661" y="8600981"/>
            <a:ext cx="1346271" cy="1801032"/>
          </a:xfrm>
          <a:custGeom>
            <a:avLst/>
            <a:gdLst/>
            <a:ahLst/>
            <a:cxnLst/>
            <a:rect r="r" b="b" t="t" l="l"/>
            <a:pathLst>
              <a:path h="1801032" w="1346271">
                <a:moveTo>
                  <a:pt x="0" y="0"/>
                </a:moveTo>
                <a:lnTo>
                  <a:pt x="1346272" y="0"/>
                </a:lnTo>
                <a:lnTo>
                  <a:pt x="1346272" y="1801032"/>
                </a:lnTo>
                <a:lnTo>
                  <a:pt x="0" y="18010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10277112">
            <a:off x="1112036" y="-207641"/>
            <a:ext cx="1346271" cy="1801032"/>
          </a:xfrm>
          <a:custGeom>
            <a:avLst/>
            <a:gdLst/>
            <a:ahLst/>
            <a:cxnLst/>
            <a:rect r="r" b="b" t="t" l="l"/>
            <a:pathLst>
              <a:path h="1801032" w="1346271">
                <a:moveTo>
                  <a:pt x="0" y="0"/>
                </a:moveTo>
                <a:lnTo>
                  <a:pt x="1346272" y="0"/>
                </a:lnTo>
                <a:lnTo>
                  <a:pt x="1346272" y="1801032"/>
                </a:lnTo>
                <a:lnTo>
                  <a:pt x="0" y="18010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586979" y="8476941"/>
            <a:ext cx="811422" cy="2897936"/>
          </a:xfrm>
          <a:custGeom>
            <a:avLst/>
            <a:gdLst/>
            <a:ahLst/>
            <a:cxnLst/>
            <a:rect r="r" b="b" t="t" l="l"/>
            <a:pathLst>
              <a:path h="2897936" w="811422">
                <a:moveTo>
                  <a:pt x="0" y="0"/>
                </a:moveTo>
                <a:lnTo>
                  <a:pt x="811422" y="0"/>
                </a:lnTo>
                <a:lnTo>
                  <a:pt x="811422" y="2897936"/>
                </a:lnTo>
                <a:lnTo>
                  <a:pt x="0" y="28979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612572" y="-481311"/>
            <a:ext cx="606563" cy="2166296"/>
          </a:xfrm>
          <a:custGeom>
            <a:avLst/>
            <a:gdLst/>
            <a:ahLst/>
            <a:cxnLst/>
            <a:rect r="r" b="b" t="t" l="l"/>
            <a:pathLst>
              <a:path h="2166296" w="606563">
                <a:moveTo>
                  <a:pt x="0" y="0"/>
                </a:moveTo>
                <a:lnTo>
                  <a:pt x="606562" y="0"/>
                </a:lnTo>
                <a:lnTo>
                  <a:pt x="606562" y="2166296"/>
                </a:lnTo>
                <a:lnTo>
                  <a:pt x="0" y="21662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586979" y="3733858"/>
            <a:ext cx="13114043" cy="2417984"/>
          </a:xfrm>
          <a:prstGeom prst="rect">
            <a:avLst/>
          </a:prstGeom>
        </p:spPr>
        <p:txBody>
          <a:bodyPr anchor="t" rtlCol="false" tIns="0" lIns="0" bIns="0" rIns="0">
            <a:spAutoFit/>
          </a:bodyPr>
          <a:lstStyle/>
          <a:p>
            <a:pPr algn="ctr">
              <a:lnSpc>
                <a:spcPts val="19810"/>
              </a:lnSpc>
            </a:pPr>
            <a:r>
              <a:rPr lang="en-US" sz="14150">
                <a:solidFill>
                  <a:srgbClr val="536199"/>
                </a:solidFill>
                <a:latin typeface="เอฟซี แคนดี้"/>
              </a:rPr>
              <a:t>THANK YOU!</a:t>
            </a:r>
          </a:p>
        </p:txBody>
      </p:sp>
      <p:sp>
        <p:nvSpPr>
          <p:cNvPr name="Freeform 10" id="10"/>
          <p:cNvSpPr/>
          <p:nvPr/>
        </p:nvSpPr>
        <p:spPr>
          <a:xfrm flipH="false" flipV="false" rot="0">
            <a:off x="3156333" y="4845352"/>
            <a:ext cx="1019029" cy="1047844"/>
          </a:xfrm>
          <a:custGeom>
            <a:avLst/>
            <a:gdLst/>
            <a:ahLst/>
            <a:cxnLst/>
            <a:rect r="r" b="b" t="t" l="l"/>
            <a:pathLst>
              <a:path h="1047844" w="1019029">
                <a:moveTo>
                  <a:pt x="0" y="0"/>
                </a:moveTo>
                <a:lnTo>
                  <a:pt x="1019029" y="0"/>
                </a:lnTo>
                <a:lnTo>
                  <a:pt x="1019029" y="1047845"/>
                </a:lnTo>
                <a:lnTo>
                  <a:pt x="0" y="10478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0">
            <a:off x="14103057" y="4740577"/>
            <a:ext cx="1019029" cy="1047844"/>
          </a:xfrm>
          <a:custGeom>
            <a:avLst/>
            <a:gdLst/>
            <a:ahLst/>
            <a:cxnLst/>
            <a:rect r="r" b="b" t="t" l="l"/>
            <a:pathLst>
              <a:path h="1047844" w="1019029">
                <a:moveTo>
                  <a:pt x="0" y="0"/>
                </a:moveTo>
                <a:lnTo>
                  <a:pt x="1019029" y="0"/>
                </a:lnTo>
                <a:lnTo>
                  <a:pt x="1019029" y="1047845"/>
                </a:lnTo>
                <a:lnTo>
                  <a:pt x="0" y="10478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4326157" y="6577010"/>
            <a:ext cx="9635686" cy="252937"/>
          </a:xfrm>
          <a:custGeom>
            <a:avLst/>
            <a:gdLst/>
            <a:ahLst/>
            <a:cxnLst/>
            <a:rect r="r" b="b" t="t" l="l"/>
            <a:pathLst>
              <a:path h="252937" w="9635686">
                <a:moveTo>
                  <a:pt x="0" y="0"/>
                </a:moveTo>
                <a:lnTo>
                  <a:pt x="9635686" y="0"/>
                </a:lnTo>
                <a:lnTo>
                  <a:pt x="9635686" y="252937"/>
                </a:lnTo>
                <a:lnTo>
                  <a:pt x="0" y="25293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Freeform 3" id="3"/>
          <p:cNvSpPr/>
          <p:nvPr/>
        </p:nvSpPr>
        <p:spPr>
          <a:xfrm flipH="false" flipV="false" rot="0">
            <a:off x="13156322" y="0"/>
            <a:ext cx="4102978" cy="3133183"/>
          </a:xfrm>
          <a:custGeom>
            <a:avLst/>
            <a:gdLst/>
            <a:ahLst/>
            <a:cxnLst/>
            <a:rect r="r" b="b" t="t" l="l"/>
            <a:pathLst>
              <a:path h="3133183" w="4102978">
                <a:moveTo>
                  <a:pt x="0" y="0"/>
                </a:moveTo>
                <a:lnTo>
                  <a:pt x="4102978" y="0"/>
                </a:lnTo>
                <a:lnTo>
                  <a:pt x="4102978" y="3133183"/>
                </a:lnTo>
                <a:lnTo>
                  <a:pt x="0" y="31331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17556" y="9164276"/>
            <a:ext cx="4102978" cy="2245448"/>
          </a:xfrm>
          <a:custGeom>
            <a:avLst/>
            <a:gdLst/>
            <a:ahLst/>
            <a:cxnLst/>
            <a:rect r="r" b="b" t="t" l="l"/>
            <a:pathLst>
              <a:path h="2245448" w="4102978">
                <a:moveTo>
                  <a:pt x="0" y="0"/>
                </a:moveTo>
                <a:lnTo>
                  <a:pt x="4102979" y="0"/>
                </a:lnTo>
                <a:lnTo>
                  <a:pt x="4102979" y="2245448"/>
                </a:lnTo>
                <a:lnTo>
                  <a:pt x="0" y="22454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123902" y="2496944"/>
            <a:ext cx="6660536" cy="5293112"/>
          </a:xfrm>
          <a:custGeom>
            <a:avLst/>
            <a:gdLst/>
            <a:ahLst/>
            <a:cxnLst/>
            <a:rect r="r" b="b" t="t" l="l"/>
            <a:pathLst>
              <a:path h="5293112" w="6660536">
                <a:moveTo>
                  <a:pt x="0" y="0"/>
                </a:moveTo>
                <a:lnTo>
                  <a:pt x="6660536" y="0"/>
                </a:lnTo>
                <a:lnTo>
                  <a:pt x="6660536" y="5293112"/>
                </a:lnTo>
                <a:lnTo>
                  <a:pt x="0" y="5293112"/>
                </a:lnTo>
                <a:lnTo>
                  <a:pt x="0" y="0"/>
                </a:lnTo>
                <a:close/>
              </a:path>
            </a:pathLst>
          </a:custGeom>
          <a:blipFill>
            <a:blip r:embed="rId7"/>
            <a:stretch>
              <a:fillRect l="-840" t="0" r="-840" b="0"/>
            </a:stretch>
          </a:blipFill>
        </p:spPr>
      </p:sp>
      <p:sp>
        <p:nvSpPr>
          <p:cNvPr name="TextBox 6" id="6"/>
          <p:cNvSpPr txBox="true"/>
          <p:nvPr/>
        </p:nvSpPr>
        <p:spPr>
          <a:xfrm rot="0">
            <a:off x="1028700" y="687385"/>
            <a:ext cx="6726444" cy="720731"/>
          </a:xfrm>
          <a:prstGeom prst="rect">
            <a:avLst/>
          </a:prstGeom>
        </p:spPr>
        <p:txBody>
          <a:bodyPr anchor="t" rtlCol="false" tIns="0" lIns="0" bIns="0" rIns="0">
            <a:spAutoFit/>
          </a:bodyPr>
          <a:lstStyle/>
          <a:p>
            <a:pPr>
              <a:lnSpc>
                <a:spcPts val="5500"/>
              </a:lnSpc>
            </a:pPr>
            <a:r>
              <a:rPr lang="en-US" sz="5000">
                <a:solidFill>
                  <a:srgbClr val="003A49"/>
                </a:solidFill>
                <a:latin typeface="DM Sans Bold"/>
              </a:rPr>
              <a:t>SERVO MOTOR</a:t>
            </a:r>
          </a:p>
        </p:txBody>
      </p:sp>
      <p:sp>
        <p:nvSpPr>
          <p:cNvPr name="TextBox 7" id="7"/>
          <p:cNvSpPr txBox="true"/>
          <p:nvPr/>
        </p:nvSpPr>
        <p:spPr>
          <a:xfrm rot="0">
            <a:off x="1028700" y="2332003"/>
            <a:ext cx="9757174" cy="428631"/>
          </a:xfrm>
          <a:prstGeom prst="rect">
            <a:avLst/>
          </a:prstGeom>
        </p:spPr>
        <p:txBody>
          <a:bodyPr anchor="t" rtlCol="false" tIns="0" lIns="0" bIns="0" rIns="0">
            <a:spAutoFit/>
          </a:bodyPr>
          <a:lstStyle/>
          <a:p>
            <a:pPr algn="just">
              <a:lnSpc>
                <a:spcPts val="3300"/>
              </a:lnSpc>
            </a:pPr>
            <a:r>
              <a:rPr lang="en-US" sz="3000">
                <a:solidFill>
                  <a:srgbClr val="000000"/>
                </a:solidFill>
                <a:latin typeface="Faustina Semi-Bold"/>
              </a:rPr>
              <a:t>Là động cơ có thể điều khiển được bằng xung năng lượng.</a:t>
            </a:r>
          </a:p>
        </p:txBody>
      </p:sp>
      <p:sp>
        <p:nvSpPr>
          <p:cNvPr name="TextBox 8" id="8"/>
          <p:cNvSpPr txBox="true"/>
          <p:nvPr/>
        </p:nvSpPr>
        <p:spPr>
          <a:xfrm rot="0">
            <a:off x="1028700" y="3454852"/>
            <a:ext cx="9757174" cy="1266831"/>
          </a:xfrm>
          <a:prstGeom prst="rect">
            <a:avLst/>
          </a:prstGeom>
        </p:spPr>
        <p:txBody>
          <a:bodyPr anchor="t" rtlCol="false" tIns="0" lIns="0" bIns="0" rIns="0">
            <a:spAutoFit/>
          </a:bodyPr>
          <a:lstStyle/>
          <a:p>
            <a:pPr algn="just">
              <a:lnSpc>
                <a:spcPts val="3300"/>
              </a:lnSpc>
            </a:pPr>
            <a:r>
              <a:rPr lang="en-US" sz="3000">
                <a:solidFill>
                  <a:srgbClr val="000000"/>
                </a:solidFill>
                <a:latin typeface="Faustina Semi-Bold"/>
              </a:rPr>
              <a:t>Có nhiều loại servo với tốc độ, kích thước, momen khác nhau nhưng tất cả đều có 3 dây: dây nguồn , dấy nối đất, dây điều khiển.</a:t>
            </a:r>
          </a:p>
        </p:txBody>
      </p:sp>
      <p:sp>
        <p:nvSpPr>
          <p:cNvPr name="TextBox 9" id="9"/>
          <p:cNvSpPr txBox="true"/>
          <p:nvPr/>
        </p:nvSpPr>
        <p:spPr>
          <a:xfrm rot="0">
            <a:off x="1028700" y="5415901"/>
            <a:ext cx="9757174" cy="847731"/>
          </a:xfrm>
          <a:prstGeom prst="rect">
            <a:avLst/>
          </a:prstGeom>
        </p:spPr>
        <p:txBody>
          <a:bodyPr anchor="t" rtlCol="false" tIns="0" lIns="0" bIns="0" rIns="0">
            <a:spAutoFit/>
          </a:bodyPr>
          <a:lstStyle/>
          <a:p>
            <a:pPr algn="just">
              <a:lnSpc>
                <a:spcPts val="3300"/>
              </a:lnSpc>
            </a:pPr>
            <a:r>
              <a:rPr lang="en-US" sz="3000">
                <a:solidFill>
                  <a:srgbClr val="000000"/>
                </a:solidFill>
                <a:latin typeface="Faustina Semi-Bold"/>
              </a:rPr>
              <a:t>Có giá thành rẻ, dể điều khiển, năng lượng tiêu thụ thấp, momen quán tính cao, kích thước nhỏ và có khối lượng nhẹ.</a:t>
            </a:r>
          </a:p>
        </p:txBody>
      </p:sp>
      <p:sp>
        <p:nvSpPr>
          <p:cNvPr name="TextBox 10" id="10"/>
          <p:cNvSpPr txBox="true"/>
          <p:nvPr/>
        </p:nvSpPr>
        <p:spPr>
          <a:xfrm rot="0">
            <a:off x="1028700" y="6958957"/>
            <a:ext cx="9757174" cy="1266831"/>
          </a:xfrm>
          <a:prstGeom prst="rect">
            <a:avLst/>
          </a:prstGeom>
        </p:spPr>
        <p:txBody>
          <a:bodyPr anchor="t" rtlCol="false" tIns="0" lIns="0" bIns="0" rIns="0">
            <a:spAutoFit/>
          </a:bodyPr>
          <a:lstStyle/>
          <a:p>
            <a:pPr algn="just">
              <a:lnSpc>
                <a:spcPts val="3300"/>
              </a:lnSpc>
            </a:pPr>
            <a:r>
              <a:rPr lang="en-US" sz="3000">
                <a:solidFill>
                  <a:srgbClr val="000000"/>
                </a:solidFill>
                <a:latin typeface="Faustina Semi-Bold"/>
              </a:rPr>
              <a:t>Được ứng dụng nhiều và rộng rãi: trong cánh tay robot,xe hơi, máy bay đồ chơi điều khiển bằng sóng vô tuyến, trong các máy công nghiệp...</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Freeform 3" id="3"/>
          <p:cNvSpPr/>
          <p:nvPr/>
        </p:nvSpPr>
        <p:spPr>
          <a:xfrm flipH="false" flipV="false" rot="0">
            <a:off x="9840118" y="2996452"/>
            <a:ext cx="8232888" cy="4294096"/>
          </a:xfrm>
          <a:custGeom>
            <a:avLst/>
            <a:gdLst/>
            <a:ahLst/>
            <a:cxnLst/>
            <a:rect r="r" b="b" t="t" l="l"/>
            <a:pathLst>
              <a:path h="4294096" w="8232888">
                <a:moveTo>
                  <a:pt x="0" y="0"/>
                </a:moveTo>
                <a:lnTo>
                  <a:pt x="8232888" y="0"/>
                </a:lnTo>
                <a:lnTo>
                  <a:pt x="8232888" y="4294096"/>
                </a:lnTo>
                <a:lnTo>
                  <a:pt x="0" y="4294096"/>
                </a:lnTo>
                <a:lnTo>
                  <a:pt x="0" y="0"/>
                </a:lnTo>
                <a:close/>
              </a:path>
            </a:pathLst>
          </a:custGeom>
          <a:blipFill>
            <a:blip r:embed="rId3"/>
            <a:stretch>
              <a:fillRect l="0" t="0" r="0" b="0"/>
            </a:stretch>
          </a:blipFill>
        </p:spPr>
      </p:sp>
      <p:sp>
        <p:nvSpPr>
          <p:cNvPr name="TextBox 4" id="4"/>
          <p:cNvSpPr txBox="true"/>
          <p:nvPr/>
        </p:nvSpPr>
        <p:spPr>
          <a:xfrm rot="0">
            <a:off x="1028700" y="687385"/>
            <a:ext cx="7730200" cy="720731"/>
          </a:xfrm>
          <a:prstGeom prst="rect">
            <a:avLst/>
          </a:prstGeom>
        </p:spPr>
        <p:txBody>
          <a:bodyPr anchor="t" rtlCol="false" tIns="0" lIns="0" bIns="0" rIns="0">
            <a:spAutoFit/>
          </a:bodyPr>
          <a:lstStyle/>
          <a:p>
            <a:pPr>
              <a:lnSpc>
                <a:spcPts val="5500"/>
              </a:lnSpc>
            </a:pPr>
            <a:r>
              <a:rPr lang="en-US" sz="5000">
                <a:solidFill>
                  <a:srgbClr val="003A49"/>
                </a:solidFill>
                <a:latin typeface="DM Sans Bold"/>
              </a:rPr>
              <a:t>NGUYÊN LÍ HOẠT ĐỘNG</a:t>
            </a:r>
          </a:p>
        </p:txBody>
      </p:sp>
      <p:sp>
        <p:nvSpPr>
          <p:cNvPr name="TextBox 5" id="5"/>
          <p:cNvSpPr txBox="true"/>
          <p:nvPr/>
        </p:nvSpPr>
        <p:spPr>
          <a:xfrm rot="0">
            <a:off x="0" y="1839581"/>
            <a:ext cx="9144000" cy="178879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Một động cơ servo bao gồm các phần chính như động cơ, hộp số, cảm biến vị trí, bộ khuếch đại vi sai, bộ điều khiển và mạch điện để giải mã vị trí mong muốn.</a:t>
            </a:r>
          </a:p>
        </p:txBody>
      </p:sp>
      <p:sp>
        <p:nvSpPr>
          <p:cNvPr name="TextBox 6" id="6"/>
          <p:cNvSpPr txBox="true"/>
          <p:nvPr/>
        </p:nvSpPr>
        <p:spPr>
          <a:xfrm rot="0">
            <a:off x="-1919" y="8175616"/>
            <a:ext cx="9144000" cy="1341121"/>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Ở vị trí ban đầu, khi trục động cơ servo ở vị trí chốt, không có tín hiệu điện được sinh ra tại đầu ra của bộ chiết áp.</a:t>
            </a:r>
          </a:p>
        </p:txBody>
      </p:sp>
      <p:sp>
        <p:nvSpPr>
          <p:cNvPr name="TextBox 7" id="7"/>
          <p:cNvSpPr txBox="true"/>
          <p:nvPr/>
        </p:nvSpPr>
        <p:spPr>
          <a:xfrm rot="0">
            <a:off x="1919" y="4095103"/>
            <a:ext cx="9144000"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Đầu ngõ ra của bộ chiết áp được kết nối đến một ngõ vào của bộ khuếch đại vi sai.</a:t>
            </a:r>
          </a:p>
        </p:txBody>
      </p:sp>
      <p:sp>
        <p:nvSpPr>
          <p:cNvPr name="TextBox 8" id="8"/>
          <p:cNvSpPr txBox="true"/>
          <p:nvPr/>
        </p:nvSpPr>
        <p:spPr>
          <a:xfrm rot="0">
            <a:off x="0" y="5455274"/>
            <a:ext cx="9144000"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Một đầu ngõ vào của vi sai được kết nối với một nguồn bên ngoài.</a:t>
            </a:r>
          </a:p>
        </p:txBody>
      </p:sp>
      <p:sp>
        <p:nvSpPr>
          <p:cNvPr name="TextBox 9" id="9"/>
          <p:cNvSpPr txBox="true"/>
          <p:nvPr/>
        </p:nvSpPr>
        <p:spPr>
          <a:xfrm rot="0">
            <a:off x="1919" y="6815445"/>
            <a:ext cx="9144000"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Sư khác biệt giữa hai tín hiệu được khuếch đại trong bộ vi sai sẽ được truyền đến cộng cơ DC.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TextBox 3" id="3"/>
          <p:cNvSpPr txBox="true"/>
          <p:nvPr/>
        </p:nvSpPr>
        <p:spPr>
          <a:xfrm rot="0">
            <a:off x="0" y="2437445"/>
            <a:ext cx="9144000" cy="1341121"/>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Bộ khuếch đại tín hiệu sai lệch này hoạt động khi ngõ vào công suất của động cơ DC và động cơ bắt đầu quay đến hướng mong muốn.</a:t>
            </a:r>
          </a:p>
        </p:txBody>
      </p:sp>
      <p:sp>
        <p:nvSpPr>
          <p:cNvPr name="TextBox 4" id="4"/>
          <p:cNvSpPr txBox="true"/>
          <p:nvPr/>
        </p:nvSpPr>
        <p:spPr>
          <a:xfrm rot="0">
            <a:off x="0" y="4245291"/>
            <a:ext cx="9144000"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Khi trục động cơ quay, chốt của bộ chiết áp cũng quay khi nó gặp trục của động cơ.</a:t>
            </a:r>
          </a:p>
        </p:txBody>
      </p:sp>
      <p:sp>
        <p:nvSpPr>
          <p:cNvPr name="TextBox 5" id="5"/>
          <p:cNvSpPr txBox="true"/>
          <p:nvPr/>
        </p:nvSpPr>
        <p:spPr>
          <a:xfrm rot="0">
            <a:off x="-1919" y="5605463"/>
            <a:ext cx="9144000"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Khi vị trí chốt của bộ chiết áp thay đổi, có một tín hiệu được sinh ra tại ngõ ra của bộ chiết áp.</a:t>
            </a:r>
          </a:p>
        </p:txBody>
      </p:sp>
      <p:sp>
        <p:nvSpPr>
          <p:cNvPr name="TextBox 6" id="6"/>
          <p:cNvSpPr txBox="true"/>
          <p:nvPr/>
        </p:nvSpPr>
        <p:spPr>
          <a:xfrm rot="0">
            <a:off x="9525" y="6965634"/>
            <a:ext cx="9144000"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Khi vị trí chốt của bộ chiết áp đang thay đổi, ngõ ra tín hiệu hồi tiếp tăng.</a:t>
            </a:r>
          </a:p>
        </p:txBody>
      </p:sp>
      <p:sp>
        <p:nvSpPr>
          <p:cNvPr name="Freeform 7" id="7"/>
          <p:cNvSpPr/>
          <p:nvPr/>
        </p:nvSpPr>
        <p:spPr>
          <a:xfrm flipH="false" flipV="false" rot="0">
            <a:off x="9840118" y="2996452"/>
            <a:ext cx="8232888" cy="4294096"/>
          </a:xfrm>
          <a:custGeom>
            <a:avLst/>
            <a:gdLst/>
            <a:ahLst/>
            <a:cxnLst/>
            <a:rect r="r" b="b" t="t" l="l"/>
            <a:pathLst>
              <a:path h="4294096" w="8232888">
                <a:moveTo>
                  <a:pt x="0" y="0"/>
                </a:moveTo>
                <a:lnTo>
                  <a:pt x="8232888" y="0"/>
                </a:lnTo>
                <a:lnTo>
                  <a:pt x="8232888" y="4294096"/>
                </a:lnTo>
                <a:lnTo>
                  <a:pt x="0" y="4294096"/>
                </a:lnTo>
                <a:lnTo>
                  <a:pt x="0" y="0"/>
                </a:lnTo>
                <a:close/>
              </a:path>
            </a:pathLst>
          </a:custGeom>
          <a:blipFill>
            <a:blip r:embed="rId3"/>
            <a:stretch>
              <a:fillRect l="0" t="0" r="0" b="0"/>
            </a:stretch>
          </a:blipFill>
        </p:spPr>
      </p:sp>
      <p:sp>
        <p:nvSpPr>
          <p:cNvPr name="TextBox 8" id="8"/>
          <p:cNvSpPr txBox="true"/>
          <p:nvPr/>
        </p:nvSpPr>
        <p:spPr>
          <a:xfrm rot="0">
            <a:off x="1028700" y="687385"/>
            <a:ext cx="7730200" cy="720731"/>
          </a:xfrm>
          <a:prstGeom prst="rect">
            <a:avLst/>
          </a:prstGeom>
        </p:spPr>
        <p:txBody>
          <a:bodyPr anchor="t" rtlCol="false" tIns="0" lIns="0" bIns="0" rIns="0">
            <a:spAutoFit/>
          </a:bodyPr>
          <a:lstStyle/>
          <a:p>
            <a:pPr>
              <a:lnSpc>
                <a:spcPts val="5500"/>
              </a:lnSpc>
            </a:pPr>
            <a:r>
              <a:rPr lang="en-US" sz="5000">
                <a:solidFill>
                  <a:srgbClr val="003A49"/>
                </a:solidFill>
                <a:latin typeface="DM Sans Bold"/>
              </a:rPr>
              <a:t>NGUYÊN LÍ HOẠT ĐỘNG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TextBox 3" id="3"/>
          <p:cNvSpPr txBox="true"/>
          <p:nvPr/>
        </p:nvSpPr>
        <p:spPr>
          <a:xfrm rot="0">
            <a:off x="0" y="2592199"/>
            <a:ext cx="9144000" cy="178879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Sau khi đạt được vị trí góc quay của trục động cơ mong muốn, chốt của bộ chiết áp tiến đến vị trí mà tín hiệu điện sinh ra tại bộ chiết áp bằng với tín hiệu điện ngoài được nhận từ bộ khuếch đại.</a:t>
            </a:r>
          </a:p>
        </p:txBody>
      </p:sp>
      <p:sp>
        <p:nvSpPr>
          <p:cNvPr name="Freeform 4" id="4"/>
          <p:cNvSpPr/>
          <p:nvPr/>
        </p:nvSpPr>
        <p:spPr>
          <a:xfrm flipH="false" flipV="false" rot="0">
            <a:off x="9840118" y="2996452"/>
            <a:ext cx="8232888" cy="4294096"/>
          </a:xfrm>
          <a:custGeom>
            <a:avLst/>
            <a:gdLst/>
            <a:ahLst/>
            <a:cxnLst/>
            <a:rect r="r" b="b" t="t" l="l"/>
            <a:pathLst>
              <a:path h="4294096" w="8232888">
                <a:moveTo>
                  <a:pt x="0" y="0"/>
                </a:moveTo>
                <a:lnTo>
                  <a:pt x="8232888" y="0"/>
                </a:lnTo>
                <a:lnTo>
                  <a:pt x="8232888" y="4294096"/>
                </a:lnTo>
                <a:lnTo>
                  <a:pt x="0" y="4294096"/>
                </a:lnTo>
                <a:lnTo>
                  <a:pt x="0" y="0"/>
                </a:lnTo>
                <a:close/>
              </a:path>
            </a:pathLst>
          </a:custGeom>
          <a:blipFill>
            <a:blip r:embed="rId3"/>
            <a:stretch>
              <a:fillRect l="0" t="0" r="0" b="0"/>
            </a:stretch>
          </a:blipFill>
        </p:spPr>
      </p:sp>
      <p:sp>
        <p:nvSpPr>
          <p:cNvPr name="TextBox 5" id="5"/>
          <p:cNvSpPr txBox="true"/>
          <p:nvPr/>
        </p:nvSpPr>
        <p:spPr>
          <a:xfrm rot="0">
            <a:off x="1919" y="4926834"/>
            <a:ext cx="9144000"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Tại trạng thái này, không có tín hiệu ngõ ra từ bộ khuếch đại đến ngõ vào động cơ.</a:t>
            </a:r>
          </a:p>
        </p:txBody>
      </p:sp>
      <p:sp>
        <p:nvSpPr>
          <p:cNvPr name="TextBox 6" id="6"/>
          <p:cNvSpPr txBox="true"/>
          <p:nvPr/>
        </p:nvSpPr>
        <p:spPr>
          <a:xfrm rot="0">
            <a:off x="1919" y="6363205"/>
            <a:ext cx="9144000" cy="1341121"/>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Khi không có sự khác biệt nào giữa tín hiệu bên ngoài và tín hiệu được tạo từ bộ chiết áp khi đó động cơ sẽ ngừng quay.</a:t>
            </a:r>
          </a:p>
        </p:txBody>
      </p:sp>
      <p:sp>
        <p:nvSpPr>
          <p:cNvPr name="TextBox 7" id="7"/>
          <p:cNvSpPr txBox="true"/>
          <p:nvPr/>
        </p:nvSpPr>
        <p:spPr>
          <a:xfrm rot="0">
            <a:off x="1028700" y="687385"/>
            <a:ext cx="7730200" cy="720731"/>
          </a:xfrm>
          <a:prstGeom prst="rect">
            <a:avLst/>
          </a:prstGeom>
        </p:spPr>
        <p:txBody>
          <a:bodyPr anchor="t" rtlCol="false" tIns="0" lIns="0" bIns="0" rIns="0">
            <a:spAutoFit/>
          </a:bodyPr>
          <a:lstStyle/>
          <a:p>
            <a:pPr>
              <a:lnSpc>
                <a:spcPts val="5500"/>
              </a:lnSpc>
            </a:pPr>
            <a:r>
              <a:rPr lang="en-US" sz="5000">
                <a:solidFill>
                  <a:srgbClr val="003A49"/>
                </a:solidFill>
                <a:latin typeface="DM Sans Bold"/>
              </a:rPr>
              <a:t>NGUYÊN LÍ HOẠT ĐỘNG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TextBox 3" id="3"/>
          <p:cNvSpPr txBox="true"/>
          <p:nvPr/>
        </p:nvSpPr>
        <p:spPr>
          <a:xfrm rot="0">
            <a:off x="1028700" y="687385"/>
            <a:ext cx="7832144" cy="720731"/>
          </a:xfrm>
          <a:prstGeom prst="rect">
            <a:avLst/>
          </a:prstGeom>
        </p:spPr>
        <p:txBody>
          <a:bodyPr anchor="t" rtlCol="false" tIns="0" lIns="0" bIns="0" rIns="0">
            <a:spAutoFit/>
          </a:bodyPr>
          <a:lstStyle/>
          <a:p>
            <a:pPr>
              <a:lnSpc>
                <a:spcPts val="5500"/>
              </a:lnSpc>
            </a:pPr>
            <a:r>
              <a:rPr lang="en-US" sz="5000">
                <a:solidFill>
                  <a:srgbClr val="003A49"/>
                </a:solidFill>
                <a:latin typeface="DM Sans Bold"/>
              </a:rPr>
              <a:t>CÁCH THỨC ĐIỀU KHIỂN</a:t>
            </a:r>
          </a:p>
        </p:txBody>
      </p:sp>
      <p:sp>
        <p:nvSpPr>
          <p:cNvPr name="TextBox 4" id="4"/>
          <p:cNvSpPr txBox="true"/>
          <p:nvPr/>
        </p:nvSpPr>
        <p:spPr>
          <a:xfrm rot="0">
            <a:off x="0" y="2100485"/>
            <a:ext cx="8917269"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Các động cơ servo được điều khiển thông qua đường tín hiệu điều khiển, thường là màu vàng.</a:t>
            </a:r>
          </a:p>
        </p:txBody>
      </p:sp>
      <p:sp>
        <p:nvSpPr>
          <p:cNvPr name="TextBox 5" id="5"/>
          <p:cNvSpPr txBox="true"/>
          <p:nvPr/>
        </p:nvSpPr>
        <p:spPr>
          <a:xfrm rot="0">
            <a:off x="-56425" y="3534501"/>
            <a:ext cx="8917269" cy="1341121"/>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Tín hiệu điều khiển là tín hiệu độ rộng xung (PWM) gửi đến động cơ servo để xác định hướng quay, theo chiều thuận kim đồng hồ hoặc ngược kim đồng hồ.</a:t>
            </a:r>
          </a:p>
        </p:txBody>
      </p:sp>
      <p:sp>
        <p:nvSpPr>
          <p:cNvPr name="TextBox 6" id="6"/>
          <p:cNvSpPr txBox="true"/>
          <p:nvPr/>
        </p:nvSpPr>
        <p:spPr>
          <a:xfrm rot="0">
            <a:off x="-46900" y="5418547"/>
            <a:ext cx="8917269" cy="1341121"/>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Tín hiệu PWM được biểu diễn bằng điều chế xung tỉ lệ (PPM), sử dụng thời gian trong chu kỳ 20ms để mã hóa thông tin.</a:t>
            </a:r>
          </a:p>
        </p:txBody>
      </p:sp>
      <p:sp>
        <p:nvSpPr>
          <p:cNvPr name="TextBox 7" id="7"/>
          <p:cNvSpPr txBox="true"/>
          <p:nvPr/>
        </p:nvSpPr>
        <p:spPr>
          <a:xfrm rot="0">
            <a:off x="0" y="7302594"/>
            <a:ext cx="8917269"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Mỗi 20ms, servo nhận một chu kỳ xung. Độ dài của xung xác định khoảng cách mà động cơ di chuyển.</a:t>
            </a:r>
          </a:p>
        </p:txBody>
      </p:sp>
      <p:grpSp>
        <p:nvGrpSpPr>
          <p:cNvPr name="Group 8" id="8"/>
          <p:cNvGrpSpPr/>
          <p:nvPr/>
        </p:nvGrpSpPr>
        <p:grpSpPr>
          <a:xfrm rot="0">
            <a:off x="9144000" y="2346516"/>
            <a:ext cx="8842362" cy="5593968"/>
            <a:chOff x="0" y="0"/>
            <a:chExt cx="11789815" cy="7458624"/>
          </a:xfrm>
        </p:grpSpPr>
        <p:sp>
          <p:nvSpPr>
            <p:cNvPr name="Freeform 9" id="9"/>
            <p:cNvSpPr/>
            <p:nvPr/>
          </p:nvSpPr>
          <p:spPr>
            <a:xfrm flipH="false" flipV="false" rot="0">
              <a:off x="0" y="0"/>
              <a:ext cx="11789815" cy="2471849"/>
            </a:xfrm>
            <a:custGeom>
              <a:avLst/>
              <a:gdLst/>
              <a:ahLst/>
              <a:cxnLst/>
              <a:rect r="r" b="b" t="t" l="l"/>
              <a:pathLst>
                <a:path h="2471849" w="11789815">
                  <a:moveTo>
                    <a:pt x="0" y="0"/>
                  </a:moveTo>
                  <a:lnTo>
                    <a:pt x="11789815" y="0"/>
                  </a:lnTo>
                  <a:lnTo>
                    <a:pt x="11789815" y="2471849"/>
                  </a:lnTo>
                  <a:lnTo>
                    <a:pt x="0" y="2471849"/>
                  </a:lnTo>
                  <a:lnTo>
                    <a:pt x="0" y="0"/>
                  </a:lnTo>
                  <a:close/>
                </a:path>
              </a:pathLst>
            </a:custGeom>
            <a:blipFill>
              <a:blip r:embed="rId3"/>
              <a:stretch>
                <a:fillRect l="0" t="0" r="0" b="0"/>
              </a:stretch>
            </a:blipFill>
          </p:spPr>
        </p:sp>
        <p:sp>
          <p:nvSpPr>
            <p:cNvPr name="Freeform 10" id="10"/>
            <p:cNvSpPr/>
            <p:nvPr/>
          </p:nvSpPr>
          <p:spPr>
            <a:xfrm flipH="false" flipV="false" rot="0">
              <a:off x="2895" y="2471849"/>
              <a:ext cx="11786921" cy="4986774"/>
            </a:xfrm>
            <a:custGeom>
              <a:avLst/>
              <a:gdLst/>
              <a:ahLst/>
              <a:cxnLst/>
              <a:rect r="r" b="b" t="t" l="l"/>
              <a:pathLst>
                <a:path h="4986774" w="11786921">
                  <a:moveTo>
                    <a:pt x="0" y="0"/>
                  </a:moveTo>
                  <a:lnTo>
                    <a:pt x="11786920" y="0"/>
                  </a:lnTo>
                  <a:lnTo>
                    <a:pt x="11786920" y="4986775"/>
                  </a:lnTo>
                  <a:lnTo>
                    <a:pt x="0" y="4986775"/>
                  </a:lnTo>
                  <a:lnTo>
                    <a:pt x="0" y="0"/>
                  </a:lnTo>
                  <a:close/>
                </a:path>
              </a:pathLst>
            </a:custGeom>
            <a:blipFill>
              <a:blip r:embed="rId4"/>
              <a:stretch>
                <a:fillRect l="0" t="0" r="0" b="0"/>
              </a:stretch>
            </a:blipFill>
          </p:spPr>
        </p:sp>
      </p:grpSp>
      <p:sp>
        <p:nvSpPr>
          <p:cNvPr name="TextBox 11" id="11"/>
          <p:cNvSpPr txBox="true"/>
          <p:nvPr/>
        </p:nvSpPr>
        <p:spPr>
          <a:xfrm rot="0">
            <a:off x="9804256" y="8234140"/>
            <a:ext cx="7521850" cy="387991"/>
          </a:xfrm>
          <a:prstGeom prst="rect">
            <a:avLst/>
          </a:prstGeom>
        </p:spPr>
        <p:txBody>
          <a:bodyPr anchor="t" rtlCol="false" tIns="0" lIns="0" bIns="0" rIns="0">
            <a:spAutoFit/>
          </a:bodyPr>
          <a:lstStyle/>
          <a:p>
            <a:pPr>
              <a:lnSpc>
                <a:spcPts val="3080"/>
              </a:lnSpc>
            </a:pPr>
            <a:r>
              <a:rPr lang="en-US" sz="2800">
                <a:solidFill>
                  <a:srgbClr val="737373"/>
                </a:solidFill>
                <a:latin typeface="Faustina Medium"/>
              </a:rPr>
              <a:t>Độ rộng xung và vị trí tương ứng của động cơ servo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TextBox 3" id="3"/>
          <p:cNvSpPr txBox="true"/>
          <p:nvPr/>
        </p:nvSpPr>
        <p:spPr>
          <a:xfrm rot="0">
            <a:off x="0" y="2246608"/>
            <a:ext cx="8917269" cy="178879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Xung có độ dài 1.5ms sẽ đưa động cơ về vị trí trung tính (thường là 90 độ). Xung ngắn hơn 1.5ms sẽ quay trục gần 0 độ, và xung dài hơn 1.5ms sẽ quay trục gần 180 độ.</a:t>
            </a:r>
          </a:p>
        </p:txBody>
      </p:sp>
      <p:sp>
        <p:nvSpPr>
          <p:cNvPr name="TextBox 4" id="4"/>
          <p:cNvSpPr txBox="true"/>
          <p:nvPr/>
        </p:nvSpPr>
        <p:spPr>
          <a:xfrm rot="0">
            <a:off x="0" y="4700925"/>
            <a:ext cx="8917269" cy="178879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Năng lượng cho động cơ servo tỉ lệ với khoảng cách cần di chuyển. Khi cần di chuyển một khoảng lớn, động cơ chạy với tốc độ tối đa. Khi cần di chuyển một góc nhỏ, động cơ chạy chậm hơn.</a:t>
            </a:r>
          </a:p>
        </p:txBody>
      </p:sp>
      <p:sp>
        <p:nvSpPr>
          <p:cNvPr name="TextBox 5" id="5"/>
          <p:cNvSpPr txBox="true"/>
          <p:nvPr/>
        </p:nvSpPr>
        <p:spPr>
          <a:xfrm rot="0">
            <a:off x="0" y="7156471"/>
            <a:ext cx="8917269"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Medium"/>
              </a:rPr>
              <a:t>Khi đạt được vị trí mong muốn, động cơ servo giữ vị trí đó cho đến khi nhận được tín hiệu mới.</a:t>
            </a:r>
          </a:p>
        </p:txBody>
      </p:sp>
      <p:grpSp>
        <p:nvGrpSpPr>
          <p:cNvPr name="Group 6" id="6"/>
          <p:cNvGrpSpPr/>
          <p:nvPr/>
        </p:nvGrpSpPr>
        <p:grpSpPr>
          <a:xfrm rot="0">
            <a:off x="9144000" y="2346516"/>
            <a:ext cx="8842362" cy="5593968"/>
            <a:chOff x="0" y="0"/>
            <a:chExt cx="11789815" cy="7458624"/>
          </a:xfrm>
        </p:grpSpPr>
        <p:sp>
          <p:nvSpPr>
            <p:cNvPr name="Freeform 7" id="7"/>
            <p:cNvSpPr/>
            <p:nvPr/>
          </p:nvSpPr>
          <p:spPr>
            <a:xfrm flipH="false" flipV="false" rot="0">
              <a:off x="0" y="0"/>
              <a:ext cx="11789815" cy="2471849"/>
            </a:xfrm>
            <a:custGeom>
              <a:avLst/>
              <a:gdLst/>
              <a:ahLst/>
              <a:cxnLst/>
              <a:rect r="r" b="b" t="t" l="l"/>
              <a:pathLst>
                <a:path h="2471849" w="11789815">
                  <a:moveTo>
                    <a:pt x="0" y="0"/>
                  </a:moveTo>
                  <a:lnTo>
                    <a:pt x="11789815" y="0"/>
                  </a:lnTo>
                  <a:lnTo>
                    <a:pt x="11789815" y="2471849"/>
                  </a:lnTo>
                  <a:lnTo>
                    <a:pt x="0" y="2471849"/>
                  </a:lnTo>
                  <a:lnTo>
                    <a:pt x="0" y="0"/>
                  </a:lnTo>
                  <a:close/>
                </a:path>
              </a:pathLst>
            </a:custGeom>
            <a:blipFill>
              <a:blip r:embed="rId3"/>
              <a:stretch>
                <a:fillRect l="0" t="0" r="0" b="0"/>
              </a:stretch>
            </a:blipFill>
          </p:spPr>
        </p:sp>
        <p:sp>
          <p:nvSpPr>
            <p:cNvPr name="Freeform 8" id="8"/>
            <p:cNvSpPr/>
            <p:nvPr/>
          </p:nvSpPr>
          <p:spPr>
            <a:xfrm flipH="false" flipV="false" rot="0">
              <a:off x="2895" y="2471849"/>
              <a:ext cx="11786921" cy="4986774"/>
            </a:xfrm>
            <a:custGeom>
              <a:avLst/>
              <a:gdLst/>
              <a:ahLst/>
              <a:cxnLst/>
              <a:rect r="r" b="b" t="t" l="l"/>
              <a:pathLst>
                <a:path h="4986774" w="11786921">
                  <a:moveTo>
                    <a:pt x="0" y="0"/>
                  </a:moveTo>
                  <a:lnTo>
                    <a:pt x="11786920" y="0"/>
                  </a:lnTo>
                  <a:lnTo>
                    <a:pt x="11786920" y="4986775"/>
                  </a:lnTo>
                  <a:lnTo>
                    <a:pt x="0" y="4986775"/>
                  </a:lnTo>
                  <a:lnTo>
                    <a:pt x="0" y="0"/>
                  </a:lnTo>
                  <a:close/>
                </a:path>
              </a:pathLst>
            </a:custGeom>
            <a:blipFill>
              <a:blip r:embed="rId4"/>
              <a:stretch>
                <a:fillRect l="0" t="0" r="0" b="0"/>
              </a:stretch>
            </a:blipFill>
          </p:spPr>
        </p:sp>
      </p:grpSp>
      <p:sp>
        <p:nvSpPr>
          <p:cNvPr name="TextBox 9" id="9"/>
          <p:cNvSpPr txBox="true"/>
          <p:nvPr/>
        </p:nvSpPr>
        <p:spPr>
          <a:xfrm rot="0">
            <a:off x="9804256" y="8234140"/>
            <a:ext cx="7521850" cy="387991"/>
          </a:xfrm>
          <a:prstGeom prst="rect">
            <a:avLst/>
          </a:prstGeom>
        </p:spPr>
        <p:txBody>
          <a:bodyPr anchor="t" rtlCol="false" tIns="0" lIns="0" bIns="0" rIns="0">
            <a:spAutoFit/>
          </a:bodyPr>
          <a:lstStyle/>
          <a:p>
            <a:pPr>
              <a:lnSpc>
                <a:spcPts val="3080"/>
              </a:lnSpc>
            </a:pPr>
            <a:r>
              <a:rPr lang="en-US" sz="2800">
                <a:solidFill>
                  <a:srgbClr val="737373"/>
                </a:solidFill>
                <a:latin typeface="Faustina Medium"/>
              </a:rPr>
              <a:t>Độ rộng xung và vị trí tương ứng của động cơ servo</a:t>
            </a:r>
          </a:p>
        </p:txBody>
      </p:sp>
      <p:sp>
        <p:nvSpPr>
          <p:cNvPr name="TextBox 10" id="10"/>
          <p:cNvSpPr txBox="true"/>
          <p:nvPr/>
        </p:nvSpPr>
        <p:spPr>
          <a:xfrm rot="0">
            <a:off x="1028700" y="687385"/>
            <a:ext cx="7832144" cy="720731"/>
          </a:xfrm>
          <a:prstGeom prst="rect">
            <a:avLst/>
          </a:prstGeom>
        </p:spPr>
        <p:txBody>
          <a:bodyPr anchor="t" rtlCol="false" tIns="0" lIns="0" bIns="0" rIns="0">
            <a:spAutoFit/>
          </a:bodyPr>
          <a:lstStyle/>
          <a:p>
            <a:pPr>
              <a:lnSpc>
                <a:spcPts val="5500"/>
              </a:lnSpc>
            </a:pPr>
            <a:r>
              <a:rPr lang="en-US" sz="5000">
                <a:solidFill>
                  <a:srgbClr val="003A49"/>
                </a:solidFill>
                <a:latin typeface="DM Sans Bold"/>
              </a:rPr>
              <a:t>CÁCH THỨC ĐIỀU KHIỂN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TextBox 3" id="3"/>
          <p:cNvSpPr txBox="true"/>
          <p:nvPr/>
        </p:nvSpPr>
        <p:spPr>
          <a:xfrm rot="0">
            <a:off x="0" y="2205857"/>
            <a:ext cx="17795709" cy="2683856"/>
          </a:xfrm>
          <a:prstGeom prst="rect">
            <a:avLst/>
          </a:prstGeom>
        </p:spPr>
        <p:txBody>
          <a:bodyPr anchor="t" rtlCol="false" tIns="0" lIns="0" bIns="0" rIns="0">
            <a:spAutoFit/>
          </a:bodyPr>
          <a:lstStyle/>
          <a:p>
            <a:pPr algn="just" marL="647735" indent="-323868" lvl="1">
              <a:lnSpc>
                <a:spcPts val="3540"/>
              </a:lnSpc>
              <a:buFont typeface="Arial"/>
              <a:buChar char="•"/>
            </a:pPr>
            <a:r>
              <a:rPr lang="en-US" sz="3000">
                <a:solidFill>
                  <a:srgbClr val="000000"/>
                </a:solidFill>
                <a:latin typeface="Faustina"/>
              </a:rPr>
              <a:t>Động cơ servo hoạt động trong một vòng lặp đóng kín, trong khi đó động cơ bước hoạt động trong một vòng lặp mở. Điều này có nghĩa là động cơ servo có một hệ thống phản hồi (feedback) tích hợp bên trong. Nó có khả năng đo vị trí thực tế và so sánh nó với vị trí mong muốn, từ đó điều chỉnh động cơ để giảm khoảng cách giữa hai vị trí và đạt được độ chính xác cao. Động cơ bước, ngược lại, không có hệ thống phản hồi tích hợp, do đó có khả năng xảy ra nhiều lỗi trong quá trình điều khiển và không đạt được độ chính xác như động cơ servo.</a:t>
            </a:r>
          </a:p>
        </p:txBody>
      </p:sp>
      <p:sp>
        <p:nvSpPr>
          <p:cNvPr name="TextBox 4" id="4"/>
          <p:cNvSpPr txBox="true"/>
          <p:nvPr/>
        </p:nvSpPr>
        <p:spPr>
          <a:xfrm rot="0">
            <a:off x="1919" y="7058028"/>
            <a:ext cx="12951596"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a:rPr>
              <a:t>Động cơ bước luôn có giá thành rẻ hơn động cơ servo.</a:t>
            </a:r>
          </a:p>
          <a:p>
            <a:pPr algn="just">
              <a:lnSpc>
                <a:spcPts val="3540"/>
              </a:lnSpc>
            </a:pPr>
          </a:p>
        </p:txBody>
      </p:sp>
      <p:sp>
        <p:nvSpPr>
          <p:cNvPr name="TextBox 5" id="5"/>
          <p:cNvSpPr txBox="true"/>
          <p:nvPr/>
        </p:nvSpPr>
        <p:spPr>
          <a:xfrm rot="0">
            <a:off x="1919" y="5153025"/>
            <a:ext cx="17795709" cy="1341405"/>
          </a:xfrm>
          <a:prstGeom prst="rect">
            <a:avLst/>
          </a:prstGeom>
        </p:spPr>
        <p:txBody>
          <a:bodyPr anchor="t" rtlCol="false" tIns="0" lIns="0" bIns="0" rIns="0">
            <a:spAutoFit/>
          </a:bodyPr>
          <a:lstStyle/>
          <a:p>
            <a:pPr algn="just" marL="647941" indent="-323971" lvl="1">
              <a:lnSpc>
                <a:spcPts val="3541"/>
              </a:lnSpc>
              <a:buFont typeface="Arial"/>
              <a:buChar char="•"/>
            </a:pPr>
            <a:r>
              <a:rPr lang="en-US" sz="3001">
                <a:solidFill>
                  <a:srgbClr val="000000"/>
                </a:solidFill>
                <a:latin typeface="Faustina"/>
                <a:ea typeface="Faustina"/>
              </a:rPr>
              <a:t>Động cơ Servo là được di chuyển giới hạn từ 0°–180° và yêu cầu thay đổi về vật lý và điện để có thể di chuyển trong  360°. Động cơ bước thì không bị giới hạn.</a:t>
            </a:r>
          </a:p>
          <a:p>
            <a:pPr algn="just">
              <a:lnSpc>
                <a:spcPts val="3541"/>
              </a:lnSpc>
            </a:pPr>
          </a:p>
        </p:txBody>
      </p:sp>
      <p:sp>
        <p:nvSpPr>
          <p:cNvPr name="TextBox 6" id="6"/>
          <p:cNvSpPr txBox="true"/>
          <p:nvPr/>
        </p:nvSpPr>
        <p:spPr>
          <a:xfrm rot="0">
            <a:off x="1028700" y="687385"/>
            <a:ext cx="14642530" cy="720731"/>
          </a:xfrm>
          <a:prstGeom prst="rect">
            <a:avLst/>
          </a:prstGeom>
        </p:spPr>
        <p:txBody>
          <a:bodyPr anchor="t" rtlCol="false" tIns="0" lIns="0" bIns="0" rIns="0">
            <a:spAutoFit/>
          </a:bodyPr>
          <a:lstStyle/>
          <a:p>
            <a:pPr>
              <a:lnSpc>
                <a:spcPts val="5500"/>
              </a:lnSpc>
            </a:pPr>
            <a:r>
              <a:rPr lang="en-US" sz="5000">
                <a:solidFill>
                  <a:srgbClr val="003A49"/>
                </a:solidFill>
                <a:latin typeface="DM Sans Bold"/>
              </a:rPr>
              <a:t>SO SÁNH ĐỘNG CƠ SERVO VÀ ĐỘNG CƠ BƯỚC</a:t>
            </a:r>
          </a:p>
        </p:txBody>
      </p:sp>
      <p:sp>
        <p:nvSpPr>
          <p:cNvPr name="TextBox 7" id="7"/>
          <p:cNvSpPr txBox="true"/>
          <p:nvPr/>
        </p:nvSpPr>
        <p:spPr>
          <a:xfrm rot="0">
            <a:off x="1919" y="8515073"/>
            <a:ext cx="17257381" cy="893446"/>
          </a:xfrm>
          <a:prstGeom prst="rect">
            <a:avLst/>
          </a:prstGeom>
        </p:spPr>
        <p:txBody>
          <a:bodyPr anchor="t" rtlCol="false" tIns="0" lIns="0" bIns="0" rIns="0">
            <a:spAutoFit/>
          </a:bodyPr>
          <a:lstStyle/>
          <a:p>
            <a:pPr algn="just" marL="647805" indent="-323903" lvl="1">
              <a:lnSpc>
                <a:spcPts val="3540"/>
              </a:lnSpc>
              <a:buFont typeface="Arial"/>
              <a:buChar char="•"/>
            </a:pPr>
            <a:r>
              <a:rPr lang="en-US" sz="3000">
                <a:solidFill>
                  <a:srgbClr val="000000"/>
                </a:solidFill>
                <a:latin typeface="Faustina"/>
              </a:rPr>
              <a:t>Động cơ bước mất mô men xoắn khi quay ở tốc độ cao, trong khi đó thì động cơ servo thì không.</a:t>
            </a:r>
          </a:p>
          <a:p>
            <a:pPr algn="just">
              <a:lnSpc>
                <a:spcPts val="354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148" r="0" b="-9148"/>
            </a:stretch>
          </a:blipFill>
        </p:spPr>
      </p:sp>
      <p:sp>
        <p:nvSpPr>
          <p:cNvPr name="TextBox 3" id="3"/>
          <p:cNvSpPr txBox="true"/>
          <p:nvPr/>
        </p:nvSpPr>
        <p:spPr>
          <a:xfrm rot="-592460">
            <a:off x="2968215" y="1846398"/>
            <a:ext cx="11482272" cy="3350557"/>
          </a:xfrm>
          <a:prstGeom prst="rect">
            <a:avLst/>
          </a:prstGeom>
        </p:spPr>
        <p:txBody>
          <a:bodyPr anchor="t" rtlCol="false" tIns="0" lIns="0" bIns="0" rIns="0">
            <a:spAutoFit/>
          </a:bodyPr>
          <a:lstStyle/>
          <a:p>
            <a:pPr algn="ctr">
              <a:lnSpc>
                <a:spcPts val="25214"/>
              </a:lnSpc>
              <a:spcBef>
                <a:spcPct val="0"/>
              </a:spcBef>
            </a:pPr>
            <a:r>
              <a:rPr lang="en-US" sz="25214">
                <a:solidFill>
                  <a:srgbClr val="37C9EF"/>
                </a:solidFill>
                <a:latin typeface="Bukhari Script Bold"/>
              </a:rPr>
              <a:t>Thực</a:t>
            </a:r>
          </a:p>
        </p:txBody>
      </p:sp>
      <p:sp>
        <p:nvSpPr>
          <p:cNvPr name="TextBox 4" id="4"/>
          <p:cNvSpPr txBox="true"/>
          <p:nvPr/>
        </p:nvSpPr>
        <p:spPr>
          <a:xfrm rot="-515361">
            <a:off x="4498624" y="5817719"/>
            <a:ext cx="10471636" cy="3011435"/>
          </a:xfrm>
          <a:prstGeom prst="rect">
            <a:avLst/>
          </a:prstGeom>
        </p:spPr>
        <p:txBody>
          <a:bodyPr anchor="t" rtlCol="false" tIns="0" lIns="0" bIns="0" rIns="0">
            <a:spAutoFit/>
          </a:bodyPr>
          <a:lstStyle/>
          <a:p>
            <a:pPr algn="ctr">
              <a:lnSpc>
                <a:spcPts val="22693"/>
              </a:lnSpc>
              <a:spcBef>
                <a:spcPct val="0"/>
              </a:spcBef>
            </a:pPr>
            <a:r>
              <a:rPr lang="en-US" sz="22693">
                <a:solidFill>
                  <a:srgbClr val="37C9EF"/>
                </a:solidFill>
                <a:latin typeface="Bukhari Script Bold"/>
              </a:rPr>
              <a:t>hành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DAFy1aNwM6w</dc:identifier>
  <dcterms:modified xsi:type="dcterms:W3CDTF">2011-08-01T06:04:30Z</dcterms:modified>
  <cp:revision>1</cp:revision>
  <dc:title>Vi điều khiển - Động cơ Servo</dc:title>
</cp:coreProperties>
</file>